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7"/>
  </p:notesMasterIdLst>
  <p:handoutMasterIdLst>
    <p:handoutMasterId r:id="rId38"/>
  </p:handoutMasterIdLst>
  <p:sldIdLst>
    <p:sldId id="256" r:id="rId2"/>
    <p:sldId id="266" r:id="rId3"/>
    <p:sldId id="264" r:id="rId4"/>
    <p:sldId id="257" r:id="rId5"/>
    <p:sldId id="267" r:id="rId6"/>
    <p:sldId id="268" r:id="rId7"/>
    <p:sldId id="269" r:id="rId8"/>
    <p:sldId id="270" r:id="rId9"/>
    <p:sldId id="271" r:id="rId10"/>
    <p:sldId id="258" r:id="rId11"/>
    <p:sldId id="272" r:id="rId12"/>
    <p:sldId id="275" r:id="rId13"/>
    <p:sldId id="276" r:id="rId14"/>
    <p:sldId id="277" r:id="rId15"/>
    <p:sldId id="278" r:id="rId16"/>
    <p:sldId id="279" r:id="rId17"/>
    <p:sldId id="280" r:id="rId18"/>
    <p:sldId id="282" r:id="rId19"/>
    <p:sldId id="283" r:id="rId20"/>
    <p:sldId id="281" r:id="rId21"/>
    <p:sldId id="274" r:id="rId22"/>
    <p:sldId id="273" r:id="rId23"/>
    <p:sldId id="284" r:id="rId24"/>
    <p:sldId id="285" r:id="rId25"/>
    <p:sldId id="286" r:id="rId26"/>
    <p:sldId id="288" r:id="rId27"/>
    <p:sldId id="287" r:id="rId28"/>
    <p:sldId id="289" r:id="rId29"/>
    <p:sldId id="290" r:id="rId30"/>
    <p:sldId id="259" r:id="rId31"/>
    <p:sldId id="260" r:id="rId32"/>
    <p:sldId id="261" r:id="rId33"/>
    <p:sldId id="262" r:id="rId34"/>
    <p:sldId id="263" r:id="rId35"/>
    <p:sldId id="265"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978940-3D39-4CBA-B03A-11F73646E62A}" type="datetimeFigureOut">
              <a:rPr lang="en-US" smtClean="0"/>
              <a:t>9/20/2011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8E656D-B999-48B6-91C2-4FA028943031}" type="slidenum">
              <a:rPr lang="en-US" smtClean="0"/>
              <a:t>‹#›</a:t>
            </a:fld>
            <a:endParaRPr lang="en-US"/>
          </a:p>
        </p:txBody>
      </p:sp>
    </p:spTree>
    <p:extLst>
      <p:ext uri="{BB962C8B-B14F-4D97-AF65-F5344CB8AC3E}">
        <p14:creationId xmlns:p14="http://schemas.microsoft.com/office/powerpoint/2010/main" val="11601441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C3F4CE-F0FC-420D-BAB2-C5DBC55C9CFF}" type="datetimeFigureOut">
              <a:rPr lang="en-US" smtClean="0"/>
              <a:t>9/20/2011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DEB629-88A7-467B-9FD1-9257BECB2D19}" type="slidenum">
              <a:rPr lang="en-US" smtClean="0"/>
              <a:t>‹#›</a:t>
            </a:fld>
            <a:endParaRPr lang="en-US"/>
          </a:p>
        </p:txBody>
      </p:sp>
    </p:spTree>
    <p:extLst>
      <p:ext uri="{BB962C8B-B14F-4D97-AF65-F5344CB8AC3E}">
        <p14:creationId xmlns:p14="http://schemas.microsoft.com/office/powerpoint/2010/main" val="1202163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TextEdit="1"/>
          </p:cNvSpPr>
          <p:nvPr>
            <p:ph type="sldImg"/>
          </p:nvPr>
        </p:nvSpPr>
        <p:spPr>
          <a:ln/>
        </p:spPr>
      </p:sp>
      <p:sp>
        <p:nvSpPr>
          <p:cNvPr id="110595" name="Rectangle 3"/>
          <p:cNvSpPr>
            <a:spLocks noGrp="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September 20, 2011</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4075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01625" y="1600200"/>
            <a:ext cx="4194175" cy="2173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301625" y="3925888"/>
            <a:ext cx="4194175" cy="2173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194175" cy="449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0FB8D25E-27DB-4F42-83FF-B229FD23FA13}" type="slidenum">
              <a:rPr lang="en-US"/>
              <a:pPr>
                <a:defRPr/>
              </a:pPr>
              <a:t>‹#›</a:t>
            </a:fld>
            <a:endParaRPr lang="en-US"/>
          </a:p>
        </p:txBody>
      </p:sp>
    </p:spTree>
    <p:extLst>
      <p:ext uri="{BB962C8B-B14F-4D97-AF65-F5344CB8AC3E}">
        <p14:creationId xmlns:p14="http://schemas.microsoft.com/office/powerpoint/2010/main" val="3894747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7EAE1-CAAC-4AEF-919E-158692B1E55E}"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September 20, 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September 20, 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September 20, 2011</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September 20, 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C49BF1-FCD3-4395-8FF6-0047AF66228E}" type="datetime4">
              <a:rPr lang="en-US" smtClean="0"/>
              <a:pPr/>
              <a:t>September 20, 2011</a:t>
            </a:fld>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61222-2C8B-4501-BE87-6797EC025925}" type="datetime4">
              <a:rPr lang="en-US" smtClean="0"/>
              <a:pPr/>
              <a:t>September 20, 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C01193-8287-4834-A286-6B880643E934}" type="datetime4">
              <a:rPr lang="en-US" smtClean="0"/>
              <a:pPr/>
              <a:t>September 20, 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37D5FE-740C-46F5-801A-FA5477D971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Lst>
  <p:hf hd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1.xml"/><Relationship Id="rId5" Type="http://schemas.openxmlformats.org/officeDocument/2006/relationships/image" Target="../media/image2.jpeg"/><Relationship Id="rId4" Type="http://schemas.openxmlformats.org/officeDocument/2006/relationships/hyperlink" Target="http://images.google.com/imgres?imgurl=http://blog.searchenginewatch.com/blog/teamwork-chalkboard.jpg&amp;imgrefurl=http://blog.searchenginewatch.com/080415-070000&amp;usg=__pSAjUoSwOhUWkZRE74p66CZZQLY=&amp;h=1024&amp;w=871&amp;sz=70&amp;hl=en&amp;start=67&amp;um=1&amp;tbnid=KNQezP1vMgL4dM:&amp;tbnh=150&amp;tbnw=128&amp;prev=/images?q=Teamwork&amp;ndsp=18&amp;hl=en&amp;rlz=1G1GGLQ_ENUS288&amp;sa=N&amp;start=54&amp;um=1"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Crossing barriers</a:t>
            </a:r>
            <a:endParaRPr lang="en-US" dirty="0"/>
          </a:p>
        </p:txBody>
      </p:sp>
      <p:sp>
        <p:nvSpPr>
          <p:cNvPr id="3" name="Subtitle 2"/>
          <p:cNvSpPr>
            <a:spLocks noGrp="1"/>
          </p:cNvSpPr>
          <p:nvPr>
            <p:ph type="subTitle" idx="1"/>
          </p:nvPr>
        </p:nvSpPr>
        <p:spPr>
          <a:xfrm>
            <a:off x="4733365" y="4648200"/>
            <a:ext cx="3309803" cy="1033509"/>
          </a:xfrm>
        </p:spPr>
        <p:txBody>
          <a:bodyPr/>
          <a:lstStyle/>
          <a:p>
            <a:endParaRPr lang="en-US" dirty="0"/>
          </a:p>
        </p:txBody>
      </p:sp>
      <p:sp>
        <p:nvSpPr>
          <p:cNvPr id="4" name="Date Placeholder 3"/>
          <p:cNvSpPr>
            <a:spLocks noGrp="1"/>
          </p:cNvSpPr>
          <p:nvPr>
            <p:ph type="dt" sz="half" idx="10"/>
          </p:nvPr>
        </p:nvSpPr>
        <p:spPr>
          <a:xfrm>
            <a:off x="4738744" y="1516828"/>
            <a:ext cx="2805056" cy="750981"/>
          </a:xfrm>
        </p:spPr>
        <p:txBody>
          <a:bodyPr/>
          <a:lstStyle/>
          <a:p>
            <a:r>
              <a:rPr lang="en-US" dirty="0" smtClean="0"/>
              <a:t>19</a:t>
            </a:r>
            <a:r>
              <a:rPr lang="en-US" baseline="30000" dirty="0" smtClean="0"/>
              <a:t>th</a:t>
            </a:r>
            <a:r>
              <a:rPr lang="en-US" dirty="0" smtClean="0"/>
              <a:t> September, 2011</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1</a:t>
            </a:fld>
            <a:endParaRPr lang="en-US" dirty="0"/>
          </a:p>
        </p:txBody>
      </p:sp>
      <p:sp>
        <p:nvSpPr>
          <p:cNvPr id="7" name="Rectangle 6"/>
          <p:cNvSpPr/>
          <p:nvPr/>
        </p:nvSpPr>
        <p:spPr>
          <a:xfrm>
            <a:off x="31124" y="240048"/>
            <a:ext cx="4572000" cy="646331"/>
          </a:xfrm>
          <a:prstGeom prst="rect">
            <a:avLst/>
          </a:prstGeom>
        </p:spPr>
        <p:txBody>
          <a:bodyPr>
            <a:spAutoFit/>
          </a:bodyPr>
          <a:lstStyle/>
          <a:p>
            <a:r>
              <a:rPr lang="en-US" dirty="0"/>
              <a:t/>
            </a:r>
            <a:br>
              <a:rPr lang="en-US" dirty="0"/>
            </a:br>
            <a:endParaRPr lang="en-US" dirty="0"/>
          </a:p>
        </p:txBody>
      </p:sp>
      <p:sp>
        <p:nvSpPr>
          <p:cNvPr id="8" name="Subtitle 4"/>
          <p:cNvSpPr txBox="1">
            <a:spLocks/>
          </p:cNvSpPr>
          <p:nvPr/>
        </p:nvSpPr>
        <p:spPr>
          <a:xfrm>
            <a:off x="-838200" y="5359400"/>
            <a:ext cx="4800600" cy="965200"/>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pPr algn="r" defTabSz="914085">
              <a:buFont typeface="Arial" pitchFamily="34" charset="0"/>
              <a:buNone/>
              <a:defRPr/>
            </a:pPr>
            <a:endParaRPr lang="en-US" dirty="0" smtClean="0"/>
          </a:p>
        </p:txBody>
      </p:sp>
    </p:spTree>
    <p:extLst>
      <p:ext uri="{BB962C8B-B14F-4D97-AF65-F5344CB8AC3E}">
        <p14:creationId xmlns:p14="http://schemas.microsoft.com/office/powerpoint/2010/main" val="19517105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7024744" cy="1143000"/>
          </a:xfrm>
        </p:spPr>
        <p:txBody>
          <a:bodyPr/>
          <a:lstStyle/>
          <a:p>
            <a:endParaRPr lang="en-US" dirty="0"/>
          </a:p>
        </p:txBody>
      </p:sp>
      <p:sp>
        <p:nvSpPr>
          <p:cNvPr id="3" name="Content Placeholder 2"/>
          <p:cNvSpPr>
            <a:spLocks noGrp="1"/>
          </p:cNvSpPr>
          <p:nvPr>
            <p:ph idx="1"/>
          </p:nvPr>
        </p:nvSpPr>
        <p:spPr>
          <a:ln>
            <a:solidFill>
              <a:schemeClr val="accent1"/>
            </a:solidFill>
          </a:ln>
        </p:spPr>
        <p:txBody>
          <a:bodyPr/>
          <a:lstStyle/>
          <a:p>
            <a:endParaRPr lang="en-US" dirty="0" smtClean="0"/>
          </a:p>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649096" y="224491"/>
            <a:ext cx="3351904" cy="365125"/>
          </a:xfrm>
        </p:spPr>
        <p:txBody>
          <a:bodyPr/>
          <a:lstStyle/>
          <a:p>
            <a:r>
              <a:rPr lang="en-US" sz="1400" dirty="0" smtClean="0"/>
              <a:t>21</a:t>
            </a:r>
            <a:r>
              <a:rPr lang="en-US" sz="1400" baseline="30000" dirty="0" smtClean="0"/>
              <a:t>st</a:t>
            </a:r>
            <a:r>
              <a:rPr lang="en-US" sz="1400" dirty="0" smtClean="0"/>
              <a:t> September, 2011</a:t>
            </a:r>
            <a:endParaRPr lang="en-US" sz="1400" dirty="0"/>
          </a:p>
        </p:txBody>
      </p:sp>
      <p:sp>
        <p:nvSpPr>
          <p:cNvPr id="7" name="Rectangle 6"/>
          <p:cNvSpPr/>
          <p:nvPr/>
        </p:nvSpPr>
        <p:spPr>
          <a:xfrm>
            <a:off x="497010" y="2967335"/>
            <a:ext cx="8149988"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The Danger of a single story</a:t>
            </a:r>
            <a:endParaRPr lang="en-US"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36445209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a:t>
            </a:r>
            <a:endParaRPr lang="en-GB" dirty="0"/>
          </a:p>
        </p:txBody>
      </p:sp>
      <p:sp>
        <p:nvSpPr>
          <p:cNvPr id="3" name="Content Placeholder 2"/>
          <p:cNvSpPr>
            <a:spLocks noGrp="1"/>
          </p:cNvSpPr>
          <p:nvPr>
            <p:ph idx="1"/>
          </p:nvPr>
        </p:nvSpPr>
        <p:spPr/>
        <p:txBody>
          <a:bodyPr/>
          <a:lstStyle/>
          <a:p>
            <a:r>
              <a:rPr lang="en-GB" dirty="0" smtClean="0"/>
              <a:t>While watching the video the students will </a:t>
            </a:r>
            <a:r>
              <a:rPr lang="en-GB" dirty="0" err="1" smtClean="0"/>
              <a:t>understan</a:t>
            </a:r>
            <a:r>
              <a:rPr lang="en-GB" dirty="0" smtClean="0"/>
              <a:t> </a:t>
            </a:r>
            <a:endParaRPr lang="en-GB" dirty="0"/>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11</a:t>
            </a:fld>
            <a:endParaRPr lang="en-US"/>
          </a:p>
        </p:txBody>
      </p:sp>
    </p:spTree>
    <p:extLst>
      <p:ext uri="{BB962C8B-B14F-4D97-AF65-F5344CB8AC3E}">
        <p14:creationId xmlns:p14="http://schemas.microsoft.com/office/powerpoint/2010/main" val="7198529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dirty="0"/>
              <a:t>As we move through life we are influenced by what we read, what people tell us, what we hear, and then oftentimes without realizing it, we take that and make it our perspective or opinion. </a:t>
            </a:r>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12</a:t>
            </a:fld>
            <a:endParaRPr lang="en-US"/>
          </a:p>
        </p:txBody>
      </p:sp>
    </p:spTree>
    <p:extLst>
      <p:ext uri="{BB962C8B-B14F-4D97-AF65-F5344CB8AC3E}">
        <p14:creationId xmlns:p14="http://schemas.microsoft.com/office/powerpoint/2010/main" val="24947495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dirty="0" smtClean="0"/>
              <a:t>We </a:t>
            </a:r>
            <a:r>
              <a:rPr lang="en-GB" dirty="0"/>
              <a:t>create our worldview based on what is told to us by society and the media. </a:t>
            </a:r>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13</a:t>
            </a:fld>
            <a:endParaRPr lang="en-US"/>
          </a:p>
        </p:txBody>
      </p:sp>
    </p:spTree>
    <p:extLst>
      <p:ext uri="{BB962C8B-B14F-4D97-AF65-F5344CB8AC3E}">
        <p14:creationId xmlns:p14="http://schemas.microsoft.com/office/powerpoint/2010/main" val="36409577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dirty="0" smtClean="0"/>
              <a:t>Yet </a:t>
            </a:r>
            <a:r>
              <a:rPr lang="en-GB" dirty="0"/>
              <a:t>what about the other side of the coin? </a:t>
            </a:r>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14</a:t>
            </a:fld>
            <a:endParaRPr lang="en-US"/>
          </a:p>
        </p:txBody>
      </p:sp>
    </p:spTree>
    <p:extLst>
      <p:ext uri="{BB962C8B-B14F-4D97-AF65-F5344CB8AC3E}">
        <p14:creationId xmlns:p14="http://schemas.microsoft.com/office/powerpoint/2010/main" val="32526612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dirty="0" smtClean="0"/>
              <a:t>What </a:t>
            </a:r>
            <a:r>
              <a:rPr lang="en-GB" dirty="0"/>
              <a:t>about the stories of the other people involved? </a:t>
            </a:r>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15</a:t>
            </a:fld>
            <a:endParaRPr lang="en-US"/>
          </a:p>
        </p:txBody>
      </p:sp>
    </p:spTree>
    <p:extLst>
      <p:ext uri="{BB962C8B-B14F-4D97-AF65-F5344CB8AC3E}">
        <p14:creationId xmlns:p14="http://schemas.microsoft.com/office/powerpoint/2010/main" val="7297763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dirty="0" smtClean="0"/>
              <a:t>We </a:t>
            </a:r>
            <a:r>
              <a:rPr lang="en-GB" dirty="0"/>
              <a:t>see all the media on </a:t>
            </a:r>
            <a:r>
              <a:rPr lang="en-GB" dirty="0" err="1"/>
              <a:t>tv</a:t>
            </a:r>
            <a:r>
              <a:rPr lang="en-GB" dirty="0"/>
              <a:t> about poverty in various countries, and all the negative aspects of certain situations happening in certain places, yet what about the positive side of those? </a:t>
            </a:r>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16</a:t>
            </a:fld>
            <a:endParaRPr lang="en-US"/>
          </a:p>
        </p:txBody>
      </p:sp>
    </p:spTree>
    <p:extLst>
      <p:ext uri="{BB962C8B-B14F-4D97-AF65-F5344CB8AC3E}">
        <p14:creationId xmlns:p14="http://schemas.microsoft.com/office/powerpoint/2010/main" val="42790905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Everything in this world: people, situations and even things, have a light and a dark side. You cannot have one without the other. Ever.</a:t>
            </a:r>
          </a:p>
          <a:p>
            <a:pPr marL="68580" indent="0">
              <a:buNone/>
            </a:pPr>
            <a:endParaRPr lang="en-GB" dirty="0"/>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17</a:t>
            </a:fld>
            <a:endParaRPr lang="en-US"/>
          </a:p>
        </p:txBody>
      </p:sp>
    </p:spTree>
    <p:extLst>
      <p:ext uri="{BB962C8B-B14F-4D97-AF65-F5344CB8AC3E}">
        <p14:creationId xmlns:p14="http://schemas.microsoft.com/office/powerpoint/2010/main" val="6653458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The talk is a beautiful challenge for us all to remain diligent about learning the complexity of people – not to rely on the shallowness and incompleteness of a single story.</a:t>
            </a:r>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18</a:t>
            </a:fld>
            <a:endParaRPr lang="en-US"/>
          </a:p>
        </p:txBody>
      </p:sp>
    </p:spTree>
    <p:extLst>
      <p:ext uri="{BB962C8B-B14F-4D97-AF65-F5344CB8AC3E}">
        <p14:creationId xmlns:p14="http://schemas.microsoft.com/office/powerpoint/2010/main" val="2931903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a:bodyPr>
          <a:lstStyle/>
          <a:p>
            <a:r>
              <a:rPr lang="en-GB" dirty="0" smtClean="0"/>
              <a:t>“ </a:t>
            </a:r>
            <a:r>
              <a:rPr lang="en-GB" dirty="0"/>
              <a:t>So that is how to create a single story. Show a people as one thing, as only one thing, over and over again, and that is what they become.</a:t>
            </a:r>
          </a:p>
          <a:p>
            <a:endParaRPr lang="en-GB" dirty="0"/>
          </a:p>
          <a:p>
            <a:r>
              <a:rPr lang="en-GB" dirty="0"/>
              <a:t>    The single story creates stereotypes. And the problem with stereotypes is not that they are untrue but that they are incomplete. They make one story become the only story</a:t>
            </a:r>
            <a:r>
              <a:rPr lang="en-GB" dirty="0" smtClean="0"/>
              <a:t>.”</a:t>
            </a:r>
            <a:endParaRPr lang="en-GB" dirty="0"/>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19</a:t>
            </a:fld>
            <a:endParaRPr lang="en-US"/>
          </a:p>
        </p:txBody>
      </p:sp>
    </p:spTree>
    <p:extLst>
      <p:ext uri="{BB962C8B-B14F-4D97-AF65-F5344CB8AC3E}">
        <p14:creationId xmlns:p14="http://schemas.microsoft.com/office/powerpoint/2010/main" val="4172065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B050"/>
                </a:solidFill>
              </a:rPr>
              <a:t>Objective</a:t>
            </a:r>
            <a:endParaRPr lang="en-GB" dirty="0">
              <a:solidFill>
                <a:srgbClr val="00B050"/>
              </a:solidFill>
            </a:endParaRPr>
          </a:p>
        </p:txBody>
      </p:sp>
      <p:sp>
        <p:nvSpPr>
          <p:cNvPr id="3" name="Content Placeholder 2"/>
          <p:cNvSpPr>
            <a:spLocks noGrp="1"/>
          </p:cNvSpPr>
          <p:nvPr>
            <p:ph idx="1"/>
          </p:nvPr>
        </p:nvSpPr>
        <p:spPr/>
        <p:txBody>
          <a:bodyPr/>
          <a:lstStyle/>
          <a:p>
            <a:r>
              <a:rPr lang="en-GB" dirty="0" smtClean="0"/>
              <a:t>Listening to the recording students will recognise character features of different nationalities and will  write 7 features of Lithuanians</a:t>
            </a:r>
            <a:endParaRPr lang="en-GB" dirty="0"/>
          </a:p>
        </p:txBody>
      </p:sp>
      <p:sp>
        <p:nvSpPr>
          <p:cNvPr id="4" name="Date Placeholder 3"/>
          <p:cNvSpPr>
            <a:spLocks noGrp="1"/>
          </p:cNvSpPr>
          <p:nvPr>
            <p:ph type="dt" sz="half" idx="10"/>
          </p:nvPr>
        </p:nvSpPr>
        <p:spPr/>
        <p:txBody>
          <a:bodyPr/>
          <a:lstStyle/>
          <a:p>
            <a:r>
              <a:rPr lang="en-US" dirty="0" smtClean="0"/>
              <a:t>19</a:t>
            </a:r>
            <a:r>
              <a:rPr lang="en-US" baseline="30000" dirty="0" smtClean="0"/>
              <a:t>th</a:t>
            </a:r>
            <a:r>
              <a:rPr lang="en-US" dirty="0" smtClean="0"/>
              <a:t> September,2011</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2</a:t>
            </a:fld>
            <a:endParaRPr lang="en-US"/>
          </a:p>
        </p:txBody>
      </p:sp>
    </p:spTree>
    <p:extLst>
      <p:ext uri="{BB962C8B-B14F-4D97-AF65-F5344CB8AC3E}">
        <p14:creationId xmlns:p14="http://schemas.microsoft.com/office/powerpoint/2010/main" val="4259382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a:t>Chimamanda</a:t>
            </a:r>
            <a:r>
              <a:rPr lang="en-GB" dirty="0"/>
              <a:t> </a:t>
            </a:r>
            <a:r>
              <a:rPr lang="en-GB" dirty="0" err="1"/>
              <a:t>Adichie</a:t>
            </a:r>
            <a:r>
              <a:rPr lang="en-GB" dirty="0" smtClean="0"/>
              <a:t>:</a:t>
            </a:r>
            <a:br>
              <a:rPr lang="en-GB" dirty="0" smtClean="0"/>
            </a:br>
            <a:r>
              <a:rPr lang="en-GB" dirty="0" smtClean="0"/>
              <a:t> </a:t>
            </a:r>
            <a:r>
              <a:rPr lang="en-GB" dirty="0"/>
              <a:t>The danger of a single story</a:t>
            </a:r>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a:xfrm>
            <a:off x="609600" y="5852160"/>
            <a:ext cx="7924800" cy="365125"/>
          </a:xfrm>
        </p:spPr>
        <p:txBody>
          <a:bodyPr/>
          <a:lstStyle/>
          <a:p>
            <a:r>
              <a:rPr lang="en-US" sz="1400" dirty="0"/>
              <a:t>http://www.ted.com/talks/chimamanda_adichie_the_danger_of_a_single_story.html</a:t>
            </a:r>
            <a:endParaRPr lang="en-US" sz="1400"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20</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362200"/>
            <a:ext cx="50292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87510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We must listen to more than</a:t>
            </a:r>
          </a:p>
          <a:p>
            <a:r>
              <a:rPr lang="en-GB" dirty="0"/>
              <a:t>one story, and we must let people tell their own</a:t>
            </a:r>
          </a:p>
          <a:p>
            <a:r>
              <a:rPr lang="en-GB" dirty="0"/>
              <a:t>stories about themselves, if we are to move toward</a:t>
            </a:r>
          </a:p>
          <a:p>
            <a:r>
              <a:rPr lang="en-GB" dirty="0"/>
              <a:t>peace and understanding.</a:t>
            </a:r>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21</a:t>
            </a:fld>
            <a:endParaRPr lang="en-US"/>
          </a:p>
        </p:txBody>
      </p:sp>
    </p:spTree>
    <p:extLst>
      <p:ext uri="{BB962C8B-B14F-4D97-AF65-F5344CB8AC3E}">
        <p14:creationId xmlns:p14="http://schemas.microsoft.com/office/powerpoint/2010/main" val="1513810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And the more stories we hear and the more we</a:t>
            </a:r>
          </a:p>
          <a:p>
            <a:r>
              <a:rPr lang="en-GB" dirty="0"/>
              <a:t>seek to know and understand all of our </a:t>
            </a:r>
            <a:r>
              <a:rPr lang="en-GB" dirty="0" err="1"/>
              <a:t>neighbors</a:t>
            </a:r>
            <a:r>
              <a:rPr lang="en-GB" dirty="0"/>
              <a:t>, the closer we will come to that</a:t>
            </a:r>
          </a:p>
          <a:p>
            <a:r>
              <a:rPr lang="en-GB" dirty="0"/>
              <a:t>wholeness.</a:t>
            </a:r>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22</a:t>
            </a:fld>
            <a:endParaRPr lang="en-US"/>
          </a:p>
        </p:txBody>
      </p:sp>
    </p:spTree>
    <p:extLst>
      <p:ext uri="{BB962C8B-B14F-4D97-AF65-F5344CB8AC3E}">
        <p14:creationId xmlns:p14="http://schemas.microsoft.com/office/powerpoint/2010/main" val="13941428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feedback</a:t>
            </a:r>
            <a:endParaRPr lang="en-GB" dirty="0"/>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23</a:t>
            </a:fld>
            <a:endParaRPr lang="en-US"/>
          </a:p>
        </p:txBody>
      </p:sp>
    </p:spTree>
    <p:extLst>
      <p:ext uri="{BB962C8B-B14F-4D97-AF65-F5344CB8AC3E}">
        <p14:creationId xmlns:p14="http://schemas.microsoft.com/office/powerpoint/2010/main" val="10723323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10"/>
          </p:nvPr>
        </p:nvSpPr>
        <p:spPr/>
        <p:txBody>
          <a:bodyPr/>
          <a:lstStyle/>
          <a:p>
            <a:r>
              <a:rPr lang="en-US" dirty="0" smtClean="0"/>
              <a:t>21</a:t>
            </a:r>
            <a:r>
              <a:rPr lang="en-US" baseline="30000" dirty="0" smtClean="0"/>
              <a:t>st</a:t>
            </a:r>
            <a:r>
              <a:rPr lang="en-US" dirty="0" smtClean="0"/>
              <a:t> September,2011</a:t>
            </a:r>
            <a:endParaRPr lang="en-US" dirty="0"/>
          </a:p>
        </p:txBody>
      </p:sp>
      <p:sp>
        <p:nvSpPr>
          <p:cNvPr id="5" name="Footer Placeholder 4"/>
          <p:cNvSpPr>
            <a:spLocks noGrp="1"/>
          </p:cNvSpPr>
          <p:nvPr>
            <p:ph type="ftr" sz="quarter" idx="11"/>
          </p:nvPr>
        </p:nvSpPr>
        <p:spPr>
          <a:xfrm>
            <a:off x="304800" y="5852160"/>
            <a:ext cx="8382000" cy="548640"/>
          </a:xfrm>
        </p:spPr>
        <p:txBody>
          <a:bodyPr/>
          <a:lstStyle/>
          <a:p>
            <a:r>
              <a:rPr lang="en-US" dirty="0"/>
              <a:t>http://www.englishcentral.com/video/14350/the-international-day-of-peace-everyone-comes-toge</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24</a:t>
            </a:fld>
            <a:endParaRPr lang="en-US"/>
          </a:p>
        </p:txBody>
      </p:sp>
      <p:sp>
        <p:nvSpPr>
          <p:cNvPr id="7" name="Rectangle 6"/>
          <p:cNvSpPr/>
          <p:nvPr/>
        </p:nvSpPr>
        <p:spPr>
          <a:xfrm>
            <a:off x="1712082" y="2967335"/>
            <a:ext cx="5719836" cy="954107"/>
          </a:xfrm>
          <a:prstGeom prst="rect">
            <a:avLst/>
          </a:prstGeom>
          <a:noFill/>
        </p:spPr>
        <p:txBody>
          <a:bodyPr wrap="none" lIns="91440" tIns="45720" rIns="91440" bIns="45720">
            <a:spAutoFit/>
          </a:bodyPr>
          <a:lstStyle/>
          <a:p>
            <a:pPr algn="ctr"/>
            <a:r>
              <a:rPr lang="en-GB"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International Day of Peace: </a:t>
            </a:r>
            <a:endParaRPr lang="en-GB" sz="2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r>
              <a:rPr lang="en-GB" sz="2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Everyone </a:t>
            </a:r>
            <a:r>
              <a:rPr lang="en-GB"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Comes Together</a:t>
            </a:r>
          </a:p>
        </p:txBody>
      </p:sp>
    </p:spTree>
    <p:extLst>
      <p:ext uri="{BB962C8B-B14F-4D97-AF65-F5344CB8AC3E}">
        <p14:creationId xmlns:p14="http://schemas.microsoft.com/office/powerpoint/2010/main" val="17700306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r>
              <a:rPr lang="en-US" dirty="0" smtClean="0"/>
              <a:t>21</a:t>
            </a:r>
            <a:r>
              <a:rPr lang="en-US" baseline="30000" dirty="0" smtClean="0"/>
              <a:t>st</a:t>
            </a:r>
            <a:r>
              <a:rPr lang="en-US" dirty="0" smtClean="0"/>
              <a:t> September.2011</a:t>
            </a:r>
            <a:endParaRPr lang="en-US" dirty="0"/>
          </a:p>
        </p:txBody>
      </p:sp>
      <p:sp>
        <p:nvSpPr>
          <p:cNvPr id="5" name="Footer Placeholder 4"/>
          <p:cNvSpPr>
            <a:spLocks noGrp="1"/>
          </p:cNvSpPr>
          <p:nvPr>
            <p:ph type="ftr" sz="quarter" idx="11"/>
          </p:nvPr>
        </p:nvSpPr>
        <p:spPr/>
        <p:txBody>
          <a:bodyPr/>
          <a:lstStyle/>
          <a:p>
            <a:r>
              <a:rPr lang="en-US" dirty="0"/>
              <a:t>http://www.englishcentral.com/video/14350/the-international-day-of-peace-everyone-comes-toge</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25</a:t>
            </a:fld>
            <a:endParaRPr lang="en-US"/>
          </a:p>
        </p:txBody>
      </p:sp>
      <p:sp>
        <p:nvSpPr>
          <p:cNvPr id="7" name="Rectangle 6"/>
          <p:cNvSpPr/>
          <p:nvPr/>
        </p:nvSpPr>
        <p:spPr>
          <a:xfrm>
            <a:off x="2286000" y="2967335"/>
            <a:ext cx="4572000" cy="3046988"/>
          </a:xfrm>
          <a:prstGeom prst="rect">
            <a:avLst/>
          </a:prstGeom>
        </p:spPr>
        <p:txBody>
          <a:bodyPr>
            <a:spAutoFit/>
          </a:bodyPr>
          <a:lstStyle/>
          <a:p>
            <a:r>
              <a:rPr lang="en-GB" sz="3200" dirty="0"/>
              <a:t>The International Day of Peace is an opportunity for all of humanity to observe a day of peace together.</a:t>
            </a:r>
          </a:p>
        </p:txBody>
      </p:sp>
    </p:spTree>
    <p:extLst>
      <p:ext uri="{BB962C8B-B14F-4D97-AF65-F5344CB8AC3E}">
        <p14:creationId xmlns:p14="http://schemas.microsoft.com/office/powerpoint/2010/main" val="24411209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The International Day of Peace was established in </a:t>
            </a:r>
            <a:r>
              <a:rPr lang="en-GB" dirty="0" smtClean="0"/>
              <a:t>1981</a:t>
            </a:r>
            <a:endParaRPr lang="en-GB" dirty="0"/>
          </a:p>
        </p:txBody>
      </p:sp>
      <p:sp>
        <p:nvSpPr>
          <p:cNvPr id="4" name="Date Placeholder 3"/>
          <p:cNvSpPr>
            <a:spLocks noGrp="1"/>
          </p:cNvSpPr>
          <p:nvPr>
            <p:ph type="dt" sz="half" idx="10"/>
          </p:nvPr>
        </p:nvSpPr>
        <p:spPr/>
        <p:txBody>
          <a:bodyPr/>
          <a:lstStyle/>
          <a:p>
            <a:r>
              <a:rPr lang="en-US" dirty="0" smtClean="0"/>
              <a:t>21 September, 2011</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26</a:t>
            </a:fld>
            <a:endParaRPr lang="en-US"/>
          </a:p>
        </p:txBody>
      </p:sp>
    </p:spTree>
    <p:extLst>
      <p:ext uri="{BB962C8B-B14F-4D97-AF65-F5344CB8AC3E}">
        <p14:creationId xmlns:p14="http://schemas.microsoft.com/office/powerpoint/2010/main" val="5235885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http://www.englishcentral.com/video/14350/the-international-day-of-peace-everyone-comes-toge</a:t>
            </a:r>
          </a:p>
        </p:txBody>
      </p:sp>
      <p:sp>
        <p:nvSpPr>
          <p:cNvPr id="4" name="Date Placeholder 3"/>
          <p:cNvSpPr>
            <a:spLocks noGrp="1"/>
          </p:cNvSpPr>
          <p:nvPr>
            <p:ph type="dt" sz="half" idx="10"/>
          </p:nvPr>
        </p:nvSpPr>
        <p:spPr/>
        <p:txBody>
          <a:bodyPr/>
          <a:lstStyle/>
          <a:p>
            <a:r>
              <a:rPr lang="en-US" dirty="0" smtClean="0"/>
              <a:t>21 September, 2011</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27</a:t>
            </a:fld>
            <a:endParaRPr lang="en-US"/>
          </a:p>
        </p:txBody>
      </p:sp>
    </p:spTree>
    <p:extLst>
      <p:ext uri="{BB962C8B-B14F-4D97-AF65-F5344CB8AC3E}">
        <p14:creationId xmlns:p14="http://schemas.microsoft.com/office/powerpoint/2010/main" val="16503087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IMAGINE</a:t>
            </a:r>
            <a:endParaRPr lang="en-GB" dirty="0"/>
          </a:p>
        </p:txBody>
      </p:sp>
      <p:sp>
        <p:nvSpPr>
          <p:cNvPr id="3" name="Content Placeholder 2"/>
          <p:cNvSpPr>
            <a:spLocks noGrp="1"/>
          </p:cNvSpPr>
          <p:nvPr>
            <p:ph idx="1"/>
          </p:nvPr>
        </p:nvSpPr>
        <p:spPr/>
        <p:txBody>
          <a:bodyPr/>
          <a:lstStyle/>
          <a:p>
            <a:r>
              <a:rPr lang="en-GB" dirty="0"/>
              <a:t>http://www.youtube.com/watch?v=-b7qaSxuZUg&amp;feature=player_detailpage</a:t>
            </a:r>
          </a:p>
        </p:txBody>
      </p:sp>
      <p:sp>
        <p:nvSpPr>
          <p:cNvPr id="4" name="Date Placeholder 3"/>
          <p:cNvSpPr>
            <a:spLocks noGrp="1"/>
          </p:cNvSpPr>
          <p:nvPr>
            <p:ph type="dt" sz="half" idx="10"/>
          </p:nvPr>
        </p:nvSpPr>
        <p:spPr/>
        <p:txBody>
          <a:bodyPr/>
          <a:lstStyle/>
          <a:p>
            <a:r>
              <a:rPr lang="en-US" dirty="0" smtClean="0"/>
              <a:t>21 September, 2011</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28</a:t>
            </a:fld>
            <a:endParaRPr lang="en-US"/>
          </a:p>
        </p:txBody>
      </p:sp>
    </p:spTree>
    <p:extLst>
      <p:ext uri="{BB962C8B-B14F-4D97-AF65-F5344CB8AC3E}">
        <p14:creationId xmlns:p14="http://schemas.microsoft.com/office/powerpoint/2010/main" val="32930233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fld id="{05A93482-8E69-40F7-BCAD-5662A6CADB27}" type="datetime4">
              <a:rPr lang="en-US" smtClean="0"/>
              <a:pPr/>
              <a:t>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29</a:t>
            </a:fld>
            <a:endParaRPr lang="en-US"/>
          </a:p>
        </p:txBody>
      </p:sp>
    </p:spTree>
    <p:extLst>
      <p:ext uri="{BB962C8B-B14F-4D97-AF65-F5344CB8AC3E}">
        <p14:creationId xmlns:p14="http://schemas.microsoft.com/office/powerpoint/2010/main" val="1135445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50" name="Rectangle 2"/>
          <p:cNvSpPr>
            <a:spLocks noGrp="1" noRot="1" noChangeArrowheads="1"/>
          </p:cNvSpPr>
          <p:nvPr>
            <p:ph type="title"/>
          </p:nvPr>
        </p:nvSpPr>
        <p:spPr>
          <a:xfrm>
            <a:off x="530225" y="795270"/>
            <a:ext cx="8540750" cy="2557530"/>
          </a:xfrm>
        </p:spPr>
        <p:txBody>
          <a:bodyPr>
            <a:normAutofit fontScale="90000"/>
          </a:bodyPr>
          <a:lstStyle/>
          <a:p>
            <a:pPr marL="484632">
              <a:defRPr/>
            </a:pPr>
            <a:r>
              <a:rPr lang="en-US" sz="4500" b="1" dirty="0" smtClean="0">
                <a:solidFill>
                  <a:schemeClr val="accent3">
                    <a:shade val="75000"/>
                  </a:schemeClr>
                </a:solidFill>
                <a:latin typeface="Tempus Sans ITC" pitchFamily="82" charset="0"/>
              </a:rPr>
              <a:t/>
            </a:r>
            <a:br>
              <a:rPr lang="en-US" sz="4500" b="1" dirty="0" smtClean="0">
                <a:solidFill>
                  <a:schemeClr val="accent3">
                    <a:shade val="75000"/>
                  </a:schemeClr>
                </a:solidFill>
                <a:latin typeface="Tempus Sans ITC" pitchFamily="82" charset="0"/>
              </a:rPr>
            </a:br>
            <a:r>
              <a:rPr lang="en-GB" sz="4500" b="1" dirty="0">
                <a:solidFill>
                  <a:schemeClr val="accent3">
                    <a:shade val="75000"/>
                  </a:schemeClr>
                </a:solidFill>
                <a:latin typeface="Times New Roman" pitchFamily="18" charset="0"/>
                <a:cs typeface="Times New Roman" pitchFamily="18" charset="0"/>
              </a:rPr>
              <a:t>Do you think people have more in common or more differences?</a:t>
            </a:r>
            <a:endParaRPr lang="en-US" sz="4500" b="1" dirty="0" smtClean="0">
              <a:solidFill>
                <a:schemeClr val="accent3">
                  <a:shade val="75000"/>
                </a:schemeClr>
              </a:solidFill>
              <a:latin typeface="Times New Roman" pitchFamily="18" charset="0"/>
              <a:cs typeface="Times New Roman" pitchFamily="18" charset="0"/>
            </a:endParaRPr>
          </a:p>
        </p:txBody>
      </p:sp>
      <p:sp>
        <p:nvSpPr>
          <p:cNvPr id="71683" name="Rectangle 3"/>
          <p:cNvSpPr>
            <a:spLocks noGrp="1" noRot="1" noChangeArrowheads="1"/>
          </p:cNvSpPr>
          <p:nvPr>
            <p:ph sz="quarter" idx="1"/>
          </p:nvPr>
        </p:nvSpPr>
        <p:spPr>
          <a:xfrm>
            <a:off x="1447800" y="4038600"/>
            <a:ext cx="7089775" cy="2174875"/>
          </a:xfrm>
        </p:spPr>
        <p:txBody>
          <a:bodyPr>
            <a:normAutofit/>
          </a:bodyPr>
          <a:lstStyle/>
          <a:p>
            <a:pPr algn="ctr" eaLnBrk="1" hangingPunct="1">
              <a:buFontTx/>
              <a:buNone/>
            </a:pPr>
            <a:endParaRPr lang="en-US" sz="2400" b="1" dirty="0" smtClean="0">
              <a:solidFill>
                <a:schemeClr val="tx2"/>
              </a:solidFill>
              <a:latin typeface="Tempus Sans ITC" pitchFamily="82" charset="0"/>
            </a:endParaRPr>
          </a:p>
          <a:p>
            <a:pPr eaLnBrk="1" hangingPunct="1"/>
            <a:endParaRPr lang="en-US" sz="2400" dirty="0" smtClean="0"/>
          </a:p>
        </p:txBody>
      </p:sp>
      <p:sp>
        <p:nvSpPr>
          <p:cNvPr id="71684" name="Rectangle 3"/>
          <p:cNvSpPr txBox="1">
            <a:spLocks noRot="1" noChangeArrowheads="1"/>
          </p:cNvSpPr>
          <p:nvPr/>
        </p:nvSpPr>
        <p:spPr bwMode="auto">
          <a:xfrm>
            <a:off x="2057400" y="1905000"/>
            <a:ext cx="5486400" cy="2174875"/>
          </a:xfrm>
          <a:prstGeom prst="rect">
            <a:avLst/>
          </a:prstGeom>
          <a:noFill/>
          <a:ln w="9525">
            <a:noFill/>
            <a:miter lim="800000"/>
            <a:headEnd/>
            <a:tailEnd/>
          </a:ln>
        </p:spPr>
        <p:txBody>
          <a:bodyPr/>
          <a:lstStyle/>
          <a:p>
            <a:pPr marL="273050" indent="-273050">
              <a:spcBef>
                <a:spcPct val="20000"/>
              </a:spcBef>
              <a:buClr>
                <a:srgbClr val="0BD0D9"/>
              </a:buClr>
              <a:buSzPct val="95000"/>
            </a:pPr>
            <a:endParaRPr lang="en-US" sz="2400" dirty="0"/>
          </a:p>
        </p:txBody>
      </p:sp>
      <p:cxnSp>
        <p:nvCxnSpPr>
          <p:cNvPr id="7" name="Straight Connector 6"/>
          <p:cNvCxnSpPr/>
          <p:nvPr/>
        </p:nvCxnSpPr>
        <p:spPr>
          <a:xfrm>
            <a:off x="457200" y="4114800"/>
            <a:ext cx="8229600" cy="1588"/>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pic>
        <p:nvPicPr>
          <p:cNvPr id="71686" name="Picture 2" descr="http://t2.gstatic.com/images?q=tbn:KNQezP1vMgL4dM:http://blog.searchenginewatch.com/blog/teamwork-chalkboard.jpg">
            <a:hlinkClick r:id="rId4"/>
          </p:cNvPr>
          <p:cNvPicPr>
            <a:picLocks noChangeAspect="1" noChangeArrowheads="1"/>
          </p:cNvPicPr>
          <p:nvPr/>
        </p:nvPicPr>
        <p:blipFill>
          <a:blip r:embed="rId5" cstate="print"/>
          <a:srcRect/>
          <a:stretch>
            <a:fillRect/>
          </a:stretch>
        </p:blipFill>
        <p:spPr bwMode="auto">
          <a:xfrm>
            <a:off x="152400" y="3429000"/>
            <a:ext cx="1219200" cy="1428750"/>
          </a:xfrm>
          <a:prstGeom prst="rect">
            <a:avLst/>
          </a:prstGeom>
          <a:noFill/>
          <a:ln w="9525">
            <a:noFill/>
            <a:miter lim="800000"/>
            <a:headEnd/>
            <a:tailEnd/>
          </a:ln>
        </p:spPr>
      </p:pic>
      <p:pic>
        <p:nvPicPr>
          <p:cNvPr id="71687" name="Picture 4" descr="http://t2.gstatic.com/images?q=tbn:KNQezP1vMgL4dM:http://blog.searchenginewatch.com/blog/teamwork-chalkboard.jpg">
            <a:hlinkClick r:id="rId4"/>
          </p:cNvPr>
          <p:cNvPicPr>
            <a:picLocks noChangeAspect="1" noChangeArrowheads="1"/>
          </p:cNvPicPr>
          <p:nvPr/>
        </p:nvPicPr>
        <p:blipFill>
          <a:blip r:embed="rId5" cstate="print"/>
          <a:srcRect/>
          <a:stretch>
            <a:fillRect/>
          </a:stretch>
        </p:blipFill>
        <p:spPr bwMode="auto">
          <a:xfrm>
            <a:off x="7696200" y="3352800"/>
            <a:ext cx="1219200" cy="142875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725365094"/>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Define the Purpose</a:t>
            </a:r>
            <a:endParaRPr lang="en-US" dirty="0"/>
          </a:p>
        </p:txBody>
      </p:sp>
      <p:sp>
        <p:nvSpPr>
          <p:cNvPr id="3" name="Content Placeholder 2"/>
          <p:cNvSpPr>
            <a:spLocks noGrp="1"/>
          </p:cNvSpPr>
          <p:nvPr>
            <p:ph idx="1"/>
          </p:nvPr>
        </p:nvSpPr>
        <p:spPr/>
        <p:txBody>
          <a:bodyPr/>
          <a:lstStyle/>
          <a:p>
            <a:r>
              <a:rPr lang="en-US" dirty="0" smtClean="0"/>
              <a:t>What’s the purpose of the lesson?</a:t>
            </a:r>
          </a:p>
          <a:p>
            <a:r>
              <a:rPr lang="en-US" dirty="0" smtClean="0"/>
              <a:t>What do you expect of students?</a:t>
            </a:r>
          </a:p>
          <a:p>
            <a:r>
              <a:rPr lang="en-US" dirty="0" smtClean="0"/>
              <a:t>Anything specific I want to remember to do?</a:t>
            </a:r>
            <a:endParaRPr lang="en-US" dirty="0"/>
          </a:p>
        </p:txBody>
      </p:sp>
      <p:sp>
        <p:nvSpPr>
          <p:cNvPr id="4" name="Date Placeholder 3"/>
          <p:cNvSpPr>
            <a:spLocks noGrp="1"/>
          </p:cNvSpPr>
          <p:nvPr>
            <p:ph type="dt" sz="half" idx="10"/>
          </p:nvPr>
        </p:nvSpPr>
        <p:spPr>
          <a:xfrm>
            <a:off x="5562600" y="224492"/>
            <a:ext cx="2568388" cy="365125"/>
          </a:xfrm>
        </p:spPr>
        <p:txBody>
          <a:bodyPr/>
          <a:lstStyle/>
          <a:p>
            <a:r>
              <a:rPr lang="en-US" dirty="0" smtClean="0"/>
              <a:t>Effective Lesson Feedback</a:t>
            </a:r>
            <a:endParaRPr lang="en-US" dirty="0"/>
          </a:p>
        </p:txBody>
      </p:sp>
      <p:sp>
        <p:nvSpPr>
          <p:cNvPr id="5" name="Footer Placeholder 4"/>
          <p:cNvSpPr>
            <a:spLocks noGrp="1"/>
          </p:cNvSpPr>
          <p:nvPr>
            <p:ph type="ftr" sz="quarter" idx="11"/>
          </p:nvPr>
        </p:nvSpPr>
        <p:spPr/>
        <p:txBody>
          <a:bodyPr/>
          <a:lstStyle/>
          <a:p>
            <a:r>
              <a:rPr lang="en-US" dirty="0" smtClean="0"/>
              <a:t>Teaching American History</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30</a:t>
            </a:fld>
            <a:endParaRPr lang="en-US"/>
          </a:p>
        </p:txBody>
      </p:sp>
    </p:spTree>
    <p:extLst>
      <p:ext uri="{BB962C8B-B14F-4D97-AF65-F5344CB8AC3E}">
        <p14:creationId xmlns:p14="http://schemas.microsoft.com/office/powerpoint/2010/main" val="34074247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type of feedback?</a:t>
            </a:r>
            <a:endParaRPr lang="en-US" dirty="0"/>
          </a:p>
        </p:txBody>
      </p:sp>
      <p:sp>
        <p:nvSpPr>
          <p:cNvPr id="3" name="Content Placeholder 2"/>
          <p:cNvSpPr>
            <a:spLocks noGrp="1"/>
          </p:cNvSpPr>
          <p:nvPr>
            <p:ph idx="1"/>
          </p:nvPr>
        </p:nvSpPr>
        <p:spPr/>
        <p:txBody>
          <a:bodyPr/>
          <a:lstStyle/>
          <a:p>
            <a:r>
              <a:rPr lang="en-US" dirty="0" smtClean="0"/>
              <a:t>Content</a:t>
            </a:r>
          </a:p>
          <a:p>
            <a:r>
              <a:rPr lang="en-US" dirty="0" smtClean="0"/>
              <a:t>Student engagement</a:t>
            </a:r>
          </a:p>
          <a:p>
            <a:r>
              <a:rPr lang="en-US" dirty="0" smtClean="0"/>
              <a:t>Instructional Strategies</a:t>
            </a:r>
          </a:p>
          <a:p>
            <a:r>
              <a:rPr lang="en-US" dirty="0" smtClean="0"/>
              <a:t>Student learning</a:t>
            </a:r>
            <a:endParaRPr lang="en-US" dirty="0"/>
          </a:p>
        </p:txBody>
      </p:sp>
      <p:sp>
        <p:nvSpPr>
          <p:cNvPr id="4" name="Date Placeholder 3"/>
          <p:cNvSpPr>
            <a:spLocks noGrp="1"/>
          </p:cNvSpPr>
          <p:nvPr>
            <p:ph type="dt" sz="half" idx="10"/>
          </p:nvPr>
        </p:nvSpPr>
        <p:spPr>
          <a:xfrm>
            <a:off x="5486400" y="224492"/>
            <a:ext cx="2644588" cy="365125"/>
          </a:xfrm>
        </p:spPr>
        <p:txBody>
          <a:bodyPr/>
          <a:lstStyle/>
          <a:p>
            <a:r>
              <a:rPr lang="en-US" dirty="0" smtClean="0"/>
              <a:t>Effective Lesson Feedback</a:t>
            </a:r>
            <a:endParaRPr lang="en-US" dirty="0"/>
          </a:p>
        </p:txBody>
      </p:sp>
      <p:sp>
        <p:nvSpPr>
          <p:cNvPr id="5" name="Footer Placeholder 4"/>
          <p:cNvSpPr>
            <a:spLocks noGrp="1"/>
          </p:cNvSpPr>
          <p:nvPr>
            <p:ph type="ftr" sz="quarter" idx="11"/>
          </p:nvPr>
        </p:nvSpPr>
        <p:spPr/>
        <p:txBody>
          <a:bodyPr/>
          <a:lstStyle/>
          <a:p>
            <a:r>
              <a:rPr lang="en-US" dirty="0" smtClean="0"/>
              <a:t>Teaching American  History</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31</a:t>
            </a:fld>
            <a:endParaRPr lang="en-US"/>
          </a:p>
        </p:txBody>
      </p:sp>
    </p:spTree>
    <p:extLst>
      <p:ext uri="{BB962C8B-B14F-4D97-AF65-F5344CB8AC3E}">
        <p14:creationId xmlns:p14="http://schemas.microsoft.com/office/powerpoint/2010/main" val="26700729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58644" y="2900829"/>
            <a:ext cx="7047155" cy="1362075"/>
          </a:xfrm>
        </p:spPr>
        <p:txBody>
          <a:bodyPr/>
          <a:lstStyle/>
          <a:p>
            <a:r>
              <a:rPr lang="en-US" dirty="0" smtClean="0"/>
              <a:t>Tools to Support Feedback</a:t>
            </a:r>
            <a:endParaRPr lang="en-US" dirty="0"/>
          </a:p>
        </p:txBody>
      </p:sp>
      <p:sp>
        <p:nvSpPr>
          <p:cNvPr id="8" name="Text Placeholder 7"/>
          <p:cNvSpPr>
            <a:spLocks noGrp="1"/>
          </p:cNvSpPr>
          <p:nvPr>
            <p:ph type="body" idx="1"/>
          </p:nvPr>
        </p:nvSpPr>
        <p:spPr/>
        <p:txBody>
          <a:bodyPr/>
          <a:lstStyle/>
          <a:p>
            <a:r>
              <a:rPr lang="en-US" dirty="0" smtClean="0"/>
              <a:t>Lesson Study Support Documents</a:t>
            </a:r>
            <a:endParaRPr lang="en-US" dirty="0"/>
          </a:p>
        </p:txBody>
      </p:sp>
      <p:sp>
        <p:nvSpPr>
          <p:cNvPr id="4" name="Date Placeholder 3"/>
          <p:cNvSpPr>
            <a:spLocks noGrp="1"/>
          </p:cNvSpPr>
          <p:nvPr>
            <p:ph type="dt" sz="half" idx="10"/>
          </p:nvPr>
        </p:nvSpPr>
        <p:spPr>
          <a:xfrm>
            <a:off x="5334000" y="224492"/>
            <a:ext cx="2796988" cy="365125"/>
          </a:xfrm>
        </p:spPr>
        <p:txBody>
          <a:bodyPr/>
          <a:lstStyle/>
          <a:p>
            <a:r>
              <a:rPr lang="en-US" dirty="0" smtClean="0"/>
              <a:t>Effective Lesson Feedback</a:t>
            </a:r>
            <a:endParaRPr lang="en-US" dirty="0"/>
          </a:p>
        </p:txBody>
      </p:sp>
      <p:sp>
        <p:nvSpPr>
          <p:cNvPr id="5" name="Footer Placeholder 4"/>
          <p:cNvSpPr>
            <a:spLocks noGrp="1"/>
          </p:cNvSpPr>
          <p:nvPr>
            <p:ph type="ftr" sz="quarter" idx="11"/>
          </p:nvPr>
        </p:nvSpPr>
        <p:spPr/>
        <p:txBody>
          <a:bodyPr/>
          <a:lstStyle/>
          <a:p>
            <a:r>
              <a:rPr lang="en-US" dirty="0" smtClean="0"/>
              <a:t>Teaching American History</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32</a:t>
            </a:fld>
            <a:endParaRPr lang="en-US" dirty="0"/>
          </a:p>
        </p:txBody>
      </p:sp>
    </p:spTree>
    <p:extLst>
      <p:ext uri="{BB962C8B-B14F-4D97-AF65-F5344CB8AC3E}">
        <p14:creationId xmlns:p14="http://schemas.microsoft.com/office/powerpoint/2010/main" val="35008188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7" name="Content Placeholder 6"/>
          <p:cNvSpPr>
            <a:spLocks noGrp="1"/>
          </p:cNvSpPr>
          <p:nvPr>
            <p:ph idx="1"/>
          </p:nvPr>
        </p:nvSpPr>
        <p:spPr/>
        <p:txBody>
          <a:bodyPr/>
          <a:lstStyle/>
          <a:p>
            <a:r>
              <a:rPr lang="en-US" dirty="0" smtClean="0"/>
              <a:t>Content</a:t>
            </a:r>
          </a:p>
          <a:p>
            <a:pPr lvl="1"/>
            <a:r>
              <a:rPr lang="en-US" dirty="0" smtClean="0"/>
              <a:t>Fiction/Non-Fiction</a:t>
            </a:r>
          </a:p>
          <a:p>
            <a:r>
              <a:rPr lang="en-US" dirty="0" smtClean="0"/>
              <a:t>Student Engagement</a:t>
            </a:r>
          </a:p>
          <a:p>
            <a:r>
              <a:rPr lang="en-US" dirty="0" smtClean="0"/>
              <a:t>Student Learning</a:t>
            </a:r>
          </a:p>
          <a:p>
            <a:pPr marL="365760" lvl="1" indent="0">
              <a:buNone/>
            </a:pPr>
            <a:endParaRPr lang="en-US" dirty="0" smtClean="0"/>
          </a:p>
          <a:p>
            <a:endParaRPr lang="en-US" dirty="0"/>
          </a:p>
        </p:txBody>
      </p:sp>
      <p:sp>
        <p:nvSpPr>
          <p:cNvPr id="4" name="Date Placeholder 3"/>
          <p:cNvSpPr>
            <a:spLocks noGrp="1"/>
          </p:cNvSpPr>
          <p:nvPr>
            <p:ph type="dt" sz="half" idx="10"/>
          </p:nvPr>
        </p:nvSpPr>
        <p:spPr>
          <a:xfrm>
            <a:off x="5410200" y="224492"/>
            <a:ext cx="2720788" cy="365125"/>
          </a:xfrm>
        </p:spPr>
        <p:txBody>
          <a:bodyPr/>
          <a:lstStyle/>
          <a:p>
            <a:r>
              <a:rPr lang="en-US" dirty="0" smtClean="0"/>
              <a:t>Effective Lesson Feedback</a:t>
            </a:r>
            <a:endParaRPr lang="en-US" dirty="0"/>
          </a:p>
        </p:txBody>
      </p:sp>
      <p:sp>
        <p:nvSpPr>
          <p:cNvPr id="5" name="Footer Placeholder 4"/>
          <p:cNvSpPr>
            <a:spLocks noGrp="1"/>
          </p:cNvSpPr>
          <p:nvPr>
            <p:ph type="ftr" sz="quarter" idx="11"/>
          </p:nvPr>
        </p:nvSpPr>
        <p:spPr/>
        <p:txBody>
          <a:bodyPr/>
          <a:lstStyle/>
          <a:p>
            <a:r>
              <a:rPr lang="en-US" dirty="0" smtClean="0"/>
              <a:t>Teaching American History</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33</a:t>
            </a:fld>
            <a:endParaRPr lang="en-US"/>
          </a:p>
        </p:txBody>
      </p:sp>
    </p:spTree>
    <p:extLst>
      <p:ext uri="{BB962C8B-B14F-4D97-AF65-F5344CB8AC3E}">
        <p14:creationId xmlns:p14="http://schemas.microsoft.com/office/powerpoint/2010/main" val="30067385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Study Group</a:t>
            </a:r>
            <a:endParaRPr lang="en-US" dirty="0"/>
          </a:p>
        </p:txBody>
      </p:sp>
      <p:sp>
        <p:nvSpPr>
          <p:cNvPr id="3" name="Content Placeholder 2"/>
          <p:cNvSpPr>
            <a:spLocks noGrp="1"/>
          </p:cNvSpPr>
          <p:nvPr>
            <p:ph idx="1"/>
          </p:nvPr>
        </p:nvSpPr>
        <p:spPr/>
        <p:txBody>
          <a:bodyPr/>
          <a:lstStyle/>
          <a:p>
            <a:pPr marL="525780" indent="-457200">
              <a:buFont typeface="+mj-lt"/>
              <a:buAutoNum type="arabicPeriod"/>
            </a:pPr>
            <a:r>
              <a:rPr lang="en-US" dirty="0" smtClean="0"/>
              <a:t>Discuss purpose of lesson?</a:t>
            </a:r>
          </a:p>
          <a:p>
            <a:pPr marL="525780" indent="-457200">
              <a:buFont typeface="+mj-lt"/>
              <a:buAutoNum type="arabicPeriod"/>
            </a:pPr>
            <a:r>
              <a:rPr lang="en-US" dirty="0" smtClean="0"/>
              <a:t>Type of feedback needed?</a:t>
            </a:r>
          </a:p>
          <a:p>
            <a:pPr marL="525780" indent="-457200">
              <a:buFont typeface="+mj-lt"/>
              <a:buAutoNum type="arabicPeriod"/>
            </a:pPr>
            <a:r>
              <a:rPr lang="en-US" dirty="0" smtClean="0"/>
              <a:t>Select a tool to use to provide feedback for lesson 1/lesson 2</a:t>
            </a:r>
          </a:p>
          <a:p>
            <a:endParaRPr lang="en-US" dirty="0"/>
          </a:p>
        </p:txBody>
      </p:sp>
      <p:sp>
        <p:nvSpPr>
          <p:cNvPr id="4" name="Date Placeholder 3"/>
          <p:cNvSpPr>
            <a:spLocks noGrp="1"/>
          </p:cNvSpPr>
          <p:nvPr>
            <p:ph type="dt" sz="half" idx="10"/>
          </p:nvPr>
        </p:nvSpPr>
        <p:spPr>
          <a:xfrm>
            <a:off x="5638800" y="224492"/>
            <a:ext cx="2492188" cy="365125"/>
          </a:xfrm>
        </p:spPr>
        <p:txBody>
          <a:bodyPr/>
          <a:lstStyle/>
          <a:p>
            <a:r>
              <a:rPr lang="en-US" dirty="0" smtClean="0"/>
              <a:t>Effective Lesson Feedback</a:t>
            </a:r>
            <a:endParaRPr lang="en-US" dirty="0"/>
          </a:p>
        </p:txBody>
      </p:sp>
      <p:sp>
        <p:nvSpPr>
          <p:cNvPr id="5" name="Footer Placeholder 4"/>
          <p:cNvSpPr>
            <a:spLocks noGrp="1"/>
          </p:cNvSpPr>
          <p:nvPr>
            <p:ph type="ftr" sz="quarter" idx="11"/>
          </p:nvPr>
        </p:nvSpPr>
        <p:spPr/>
        <p:txBody>
          <a:bodyPr/>
          <a:lstStyle/>
          <a:p>
            <a:r>
              <a:rPr lang="en-US" dirty="0" smtClean="0"/>
              <a:t>Teaching American History</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34</a:t>
            </a:fld>
            <a:endParaRPr lang="en-US"/>
          </a:p>
        </p:txBody>
      </p:sp>
    </p:spTree>
    <p:extLst>
      <p:ext uri="{BB962C8B-B14F-4D97-AF65-F5344CB8AC3E}">
        <p14:creationId xmlns:p14="http://schemas.microsoft.com/office/powerpoint/2010/main" val="34601091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68580" indent="0" algn="ctr">
              <a:buNone/>
            </a:pPr>
            <a:r>
              <a:rPr lang="en-US"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more you practice, the more effective your feedback becomes!</a:t>
            </a:r>
            <a:endParaRPr lang="en-US"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Date Placeholder 3"/>
          <p:cNvSpPr>
            <a:spLocks noGrp="1"/>
          </p:cNvSpPr>
          <p:nvPr>
            <p:ph type="dt" sz="half" idx="10"/>
          </p:nvPr>
        </p:nvSpPr>
        <p:spPr>
          <a:xfrm>
            <a:off x="5562600" y="224492"/>
            <a:ext cx="2568388" cy="365125"/>
          </a:xfrm>
        </p:spPr>
        <p:txBody>
          <a:bodyPr/>
          <a:lstStyle/>
          <a:p>
            <a:r>
              <a:rPr lang="en-US" dirty="0" smtClean="0"/>
              <a:t>Effective Lesson Feedback</a:t>
            </a:r>
            <a:endParaRPr lang="en-US" dirty="0"/>
          </a:p>
        </p:txBody>
      </p:sp>
      <p:sp>
        <p:nvSpPr>
          <p:cNvPr id="5" name="Footer Placeholder 4"/>
          <p:cNvSpPr>
            <a:spLocks noGrp="1"/>
          </p:cNvSpPr>
          <p:nvPr>
            <p:ph type="ftr" sz="quarter" idx="11"/>
          </p:nvPr>
        </p:nvSpPr>
        <p:spPr/>
        <p:txBody>
          <a:bodyPr/>
          <a:lstStyle/>
          <a:p>
            <a:r>
              <a:rPr lang="en-US" dirty="0" smtClean="0"/>
              <a:t>Teaching American History</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35</a:t>
            </a:fld>
            <a:endParaRPr lang="en-US"/>
          </a:p>
        </p:txBody>
      </p:sp>
    </p:spTree>
    <p:extLst>
      <p:ext uri="{BB962C8B-B14F-4D97-AF65-F5344CB8AC3E}">
        <p14:creationId xmlns:p14="http://schemas.microsoft.com/office/powerpoint/2010/main" val="18865399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09600"/>
            <a:ext cx="7024744" cy="762000"/>
          </a:xfrm>
        </p:spPr>
        <p:txBody>
          <a:bodyPr>
            <a:normAutofit/>
          </a:bodyPr>
          <a:lstStyle/>
          <a:p>
            <a:r>
              <a:rPr lang="en-GB" dirty="0"/>
              <a:t>Express your opinion </a:t>
            </a:r>
            <a:r>
              <a:rPr lang="en-GB" dirty="0" smtClean="0"/>
              <a:t> </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948874722"/>
              </p:ext>
            </p:extLst>
          </p:nvPr>
        </p:nvGraphicFramePr>
        <p:xfrm>
          <a:off x="838200" y="1524000"/>
          <a:ext cx="6853238" cy="5334000"/>
        </p:xfrm>
        <a:graphic>
          <a:graphicData uri="http://schemas.openxmlformats.org/drawingml/2006/table">
            <a:tbl>
              <a:tblPr firstRow="1" bandRow="1">
                <a:tableStyleId>{5C22544A-7EE6-4342-B048-85BDC9FD1C3A}</a:tableStyleId>
              </a:tblPr>
              <a:tblGrid>
                <a:gridCol w="3352800"/>
                <a:gridCol w="3500438"/>
              </a:tblGrid>
              <a:tr h="5334000">
                <a:tc>
                  <a:txBody>
                    <a:bodyPr/>
                    <a:lstStyle/>
                    <a:p>
                      <a:r>
                        <a:rPr lang="en-GB" sz="3200" dirty="0" smtClean="0">
                          <a:latin typeface="Times New Roman" pitchFamily="18" charset="0"/>
                          <a:cs typeface="Times New Roman" pitchFamily="18" charset="0"/>
                        </a:rPr>
                        <a:t>In my opinion</a:t>
                      </a:r>
                    </a:p>
                    <a:p>
                      <a:r>
                        <a:rPr lang="en-GB" sz="3200" dirty="0" smtClean="0">
                          <a:latin typeface="Times New Roman" pitchFamily="18" charset="0"/>
                          <a:cs typeface="Times New Roman" pitchFamily="18" charset="0"/>
                        </a:rPr>
                        <a:t>In my view</a:t>
                      </a:r>
                    </a:p>
                    <a:p>
                      <a:r>
                        <a:rPr lang="en-GB" sz="3200" dirty="0" smtClean="0">
                          <a:latin typeface="Times New Roman" pitchFamily="18" charset="0"/>
                          <a:cs typeface="Times New Roman" pitchFamily="18" charset="0"/>
                        </a:rPr>
                        <a:t>To my mind</a:t>
                      </a:r>
                    </a:p>
                    <a:p>
                      <a:r>
                        <a:rPr lang="en-GB" sz="3200" dirty="0" smtClean="0">
                          <a:latin typeface="Times New Roman" pitchFamily="18" charset="0"/>
                          <a:cs typeface="Times New Roman" pitchFamily="18" charset="0"/>
                        </a:rPr>
                        <a:t>To my way of thinking</a:t>
                      </a:r>
                    </a:p>
                    <a:p>
                      <a:r>
                        <a:rPr lang="en-GB" sz="3200" dirty="0" smtClean="0">
                          <a:latin typeface="Times New Roman" pitchFamily="18" charset="0"/>
                          <a:cs typeface="Times New Roman" pitchFamily="18" charset="0"/>
                        </a:rPr>
                        <a:t>I am convinced that</a:t>
                      </a:r>
                    </a:p>
                    <a:p>
                      <a:endParaRPr lang="en-GB" sz="3200" dirty="0">
                        <a:latin typeface="Times New Roman" pitchFamily="18" charset="0"/>
                        <a:cs typeface="Times New Roman" pitchFamily="18" charset="0"/>
                      </a:endParaRPr>
                    </a:p>
                  </a:txBody>
                  <a:tcPr/>
                </a:tc>
                <a:tc>
                  <a:txBody>
                    <a:bodyPr/>
                    <a:lstStyle/>
                    <a:p>
                      <a:r>
                        <a:rPr lang="en-GB" sz="3200" dirty="0" smtClean="0">
                          <a:latin typeface="Times New Roman" pitchFamily="18" charset="0"/>
                          <a:cs typeface="Times New Roman" pitchFamily="18" charset="0"/>
                        </a:rPr>
                        <a:t>It strikes me that</a:t>
                      </a:r>
                    </a:p>
                    <a:p>
                      <a:r>
                        <a:rPr lang="en-GB" sz="3200" dirty="0" smtClean="0">
                          <a:latin typeface="Times New Roman" pitchFamily="18" charset="0"/>
                          <a:cs typeface="Times New Roman" pitchFamily="18" charset="0"/>
                        </a:rPr>
                        <a:t>It is my firm belief that</a:t>
                      </a:r>
                    </a:p>
                    <a:p>
                      <a:r>
                        <a:rPr lang="en-GB" sz="3200" dirty="0" smtClean="0">
                          <a:latin typeface="Times New Roman" pitchFamily="18" charset="0"/>
                          <a:cs typeface="Times New Roman" pitchFamily="18" charset="0"/>
                        </a:rPr>
                        <a:t>I am inclined to believe that</a:t>
                      </a:r>
                    </a:p>
                    <a:p>
                      <a:r>
                        <a:rPr lang="en-GB" sz="3200" dirty="0" smtClean="0">
                          <a:latin typeface="Times New Roman" pitchFamily="18" charset="0"/>
                          <a:cs typeface="Times New Roman" pitchFamily="18" charset="0"/>
                        </a:rPr>
                        <a:t>It seems to me that</a:t>
                      </a:r>
                    </a:p>
                    <a:p>
                      <a:r>
                        <a:rPr lang="en-GB" sz="3200" dirty="0" smtClean="0">
                          <a:latin typeface="Times New Roman" pitchFamily="18" charset="0"/>
                          <a:cs typeface="Times New Roman" pitchFamily="18" charset="0"/>
                        </a:rPr>
                        <a:t>As far as I am concerned</a:t>
                      </a:r>
                    </a:p>
                    <a:p>
                      <a:endParaRPr lang="en-GB" sz="3200" dirty="0">
                        <a:latin typeface="Times New Roman" pitchFamily="18" charset="0"/>
                        <a:cs typeface="Times New Roman" pitchFamily="18" charset="0"/>
                      </a:endParaRPr>
                    </a:p>
                  </a:txBody>
                  <a:tcPr/>
                </a:tc>
              </a:tr>
            </a:tbl>
          </a:graphicData>
        </a:graphic>
      </p:graphicFrame>
      <p:sp>
        <p:nvSpPr>
          <p:cNvPr id="4" name="Date Placeholder 3"/>
          <p:cNvSpPr>
            <a:spLocks noGrp="1"/>
          </p:cNvSpPr>
          <p:nvPr>
            <p:ph type="dt" sz="half" idx="10"/>
          </p:nvPr>
        </p:nvSpPr>
        <p:spPr>
          <a:xfrm>
            <a:off x="5181600" y="224492"/>
            <a:ext cx="2949388" cy="365125"/>
          </a:xfrm>
        </p:spPr>
        <p:txBody>
          <a:bodyPr/>
          <a:lstStyle/>
          <a:p>
            <a:r>
              <a:rPr lang="en-US" dirty="0" smtClean="0"/>
              <a:t>19 September,2011</a:t>
            </a:r>
            <a:endParaRPr lang="en-US" dirty="0"/>
          </a:p>
        </p:txBody>
      </p:sp>
      <p:sp>
        <p:nvSpPr>
          <p:cNvPr id="5" name="Footer Placeholder 4"/>
          <p:cNvSpPr>
            <a:spLocks noGrp="1"/>
          </p:cNvSpPr>
          <p:nvPr>
            <p:ph type="ftr" sz="quarter" idx="11"/>
          </p:nvPr>
        </p:nvSpPr>
        <p:spPr/>
        <p:txBody>
          <a:bodyPr/>
          <a:lstStyle/>
          <a:p>
            <a:r>
              <a:rPr lang="en-US" dirty="0" smtClean="0"/>
              <a:t>Teaching American History</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4</a:t>
            </a:fld>
            <a:endParaRPr lang="en-US" dirty="0"/>
          </a:p>
        </p:txBody>
      </p:sp>
    </p:spTree>
    <p:extLst>
      <p:ext uri="{BB962C8B-B14F-4D97-AF65-F5344CB8AC3E}">
        <p14:creationId xmlns:p14="http://schemas.microsoft.com/office/powerpoint/2010/main" val="13033497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are the French like?</a:t>
            </a: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20196981">
            <a:off x="1295400" y="2641600"/>
            <a:ext cx="1810512" cy="2159000"/>
          </a:xfrm>
        </p:spPr>
      </p:pic>
      <p:sp>
        <p:nvSpPr>
          <p:cNvPr id="4" name="Date Placeholder 3"/>
          <p:cNvSpPr>
            <a:spLocks noGrp="1"/>
          </p:cNvSpPr>
          <p:nvPr>
            <p:ph type="dt" sz="half" idx="10"/>
          </p:nvPr>
        </p:nvSpPr>
        <p:spPr/>
        <p:txBody>
          <a:bodyPr/>
          <a:lstStyle/>
          <a:p>
            <a:r>
              <a:rPr lang="en-US" dirty="0" smtClean="0"/>
              <a:t>19</a:t>
            </a:r>
            <a:r>
              <a:rPr lang="en-US" baseline="30000" dirty="0" smtClean="0"/>
              <a:t>th</a:t>
            </a:r>
            <a:r>
              <a:rPr lang="en-US" dirty="0" smtClean="0"/>
              <a:t> September,2011</a:t>
            </a:r>
            <a:endParaRPr lang="en-US" dirty="0"/>
          </a:p>
        </p:txBody>
      </p:sp>
      <p:sp>
        <p:nvSpPr>
          <p:cNvPr id="5" name="Footer Placeholder 4"/>
          <p:cNvSpPr>
            <a:spLocks noGrp="1"/>
          </p:cNvSpPr>
          <p:nvPr>
            <p:ph type="ftr" sz="quarter" idx="11"/>
          </p:nvPr>
        </p:nvSpPr>
        <p:spPr>
          <a:xfrm>
            <a:off x="1371600" y="5753100"/>
            <a:ext cx="6772000" cy="464185"/>
          </a:xfrm>
        </p:spPr>
        <p:txBody>
          <a:bodyPr/>
          <a:lstStyle/>
          <a:p>
            <a:r>
              <a:rPr lang="en-US" sz="1800" dirty="0"/>
              <a:t>http://www.real-english.com/reo/16/unit16.htm</a:t>
            </a:r>
            <a:r>
              <a:rPr lang="en-US" dirty="0"/>
              <a:t>l</a:t>
            </a:r>
          </a:p>
        </p:txBody>
      </p:sp>
      <p:sp>
        <p:nvSpPr>
          <p:cNvPr id="6" name="Slide Number Placeholder 5"/>
          <p:cNvSpPr>
            <a:spLocks noGrp="1"/>
          </p:cNvSpPr>
          <p:nvPr>
            <p:ph type="sldNum" sz="quarter" idx="12"/>
          </p:nvPr>
        </p:nvSpPr>
        <p:spPr/>
        <p:txBody>
          <a:bodyPr/>
          <a:lstStyle/>
          <a:p>
            <a:fld id="{8B37D5FE-740C-46F5-801A-FA5477D9711F}" type="slidenum">
              <a:rPr lang="en-US" smtClean="0"/>
              <a:pPr/>
              <a:t>5</a:t>
            </a:fld>
            <a:endParaRPr lang="en-US"/>
          </a:p>
        </p:txBody>
      </p:sp>
      <p:pic>
        <p:nvPicPr>
          <p:cNvPr id="1026" name="Picture 2" descr="C:\Users\Laima\Desktop\french_woma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2286000"/>
            <a:ext cx="4749800" cy="3467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05224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are the Americans like?</a:t>
            </a:r>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10"/>
          </p:nvPr>
        </p:nvSpPr>
        <p:spPr/>
        <p:txBody>
          <a:bodyPr/>
          <a:lstStyle/>
          <a:p>
            <a:r>
              <a:rPr lang="en-US" dirty="0" smtClean="0"/>
              <a:t>19 September, 2011</a:t>
            </a:r>
            <a:endParaRPr lang="en-US" dirty="0"/>
          </a:p>
        </p:txBody>
      </p:sp>
      <p:sp>
        <p:nvSpPr>
          <p:cNvPr id="5" name="Footer Placeholder 4"/>
          <p:cNvSpPr>
            <a:spLocks noGrp="1"/>
          </p:cNvSpPr>
          <p:nvPr>
            <p:ph type="ftr" sz="quarter" idx="11"/>
          </p:nvPr>
        </p:nvSpPr>
        <p:spPr>
          <a:xfrm>
            <a:off x="1600200" y="5867400"/>
            <a:ext cx="6543400" cy="349885"/>
          </a:xfrm>
        </p:spPr>
        <p:txBody>
          <a:bodyPr/>
          <a:lstStyle/>
          <a:p>
            <a:r>
              <a:rPr lang="en-US" sz="1600" dirty="0"/>
              <a:t>http://www.real-english.com/reo/13/unit13.html</a:t>
            </a:r>
          </a:p>
        </p:txBody>
      </p:sp>
      <p:sp>
        <p:nvSpPr>
          <p:cNvPr id="6" name="Slide Number Placeholder 5"/>
          <p:cNvSpPr>
            <a:spLocks noGrp="1"/>
          </p:cNvSpPr>
          <p:nvPr>
            <p:ph type="sldNum" sz="quarter" idx="12"/>
          </p:nvPr>
        </p:nvSpPr>
        <p:spPr/>
        <p:txBody>
          <a:bodyPr/>
          <a:lstStyle/>
          <a:p>
            <a:fld id="{8B37D5FE-740C-46F5-801A-FA5477D9711F}" type="slidenum">
              <a:rPr lang="en-US" smtClean="0"/>
              <a:pPr/>
              <a:t>6</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514600"/>
            <a:ext cx="527050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99001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are the Italians like?</a:t>
            </a:r>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10"/>
          </p:nvPr>
        </p:nvSpPr>
        <p:spPr/>
        <p:txBody>
          <a:bodyPr/>
          <a:lstStyle/>
          <a:p>
            <a:r>
              <a:rPr lang="en-US" dirty="0" smtClean="0"/>
              <a:t>19 September,2011</a:t>
            </a:r>
            <a:endParaRPr lang="en-US" dirty="0"/>
          </a:p>
        </p:txBody>
      </p:sp>
      <p:sp>
        <p:nvSpPr>
          <p:cNvPr id="5" name="Footer Placeholder 4"/>
          <p:cNvSpPr>
            <a:spLocks noGrp="1"/>
          </p:cNvSpPr>
          <p:nvPr>
            <p:ph type="ftr" sz="quarter" idx="11"/>
          </p:nvPr>
        </p:nvSpPr>
        <p:spPr>
          <a:xfrm>
            <a:off x="1524000" y="5867400"/>
            <a:ext cx="6619600" cy="349885"/>
          </a:xfrm>
        </p:spPr>
        <p:txBody>
          <a:bodyPr/>
          <a:lstStyle/>
          <a:p>
            <a:r>
              <a:rPr lang="en-US" sz="1600" dirty="0"/>
              <a:t>http://www.real-english.com/reo/17/unit17.html</a:t>
            </a:r>
          </a:p>
        </p:txBody>
      </p:sp>
      <p:sp>
        <p:nvSpPr>
          <p:cNvPr id="6" name="Slide Number Placeholder 5"/>
          <p:cNvSpPr>
            <a:spLocks noGrp="1"/>
          </p:cNvSpPr>
          <p:nvPr>
            <p:ph type="sldNum" sz="quarter" idx="12"/>
          </p:nvPr>
        </p:nvSpPr>
        <p:spPr/>
        <p:txBody>
          <a:bodyPr/>
          <a:lstStyle/>
          <a:p>
            <a:fld id="{8B37D5FE-740C-46F5-801A-FA5477D9711F}" type="slidenum">
              <a:rPr lang="en-US" smtClean="0"/>
              <a:pPr/>
              <a:t>7</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2438400"/>
            <a:ext cx="47625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82679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are the British like?</a:t>
            </a:r>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10"/>
          </p:nvPr>
        </p:nvSpPr>
        <p:spPr/>
        <p:txBody>
          <a:bodyPr/>
          <a:lstStyle/>
          <a:p>
            <a:r>
              <a:rPr lang="en-US" dirty="0" smtClean="0"/>
              <a:t>19 September, 2011</a:t>
            </a:r>
            <a:endParaRPr lang="en-US" dirty="0"/>
          </a:p>
        </p:txBody>
      </p:sp>
      <p:sp>
        <p:nvSpPr>
          <p:cNvPr id="5" name="Footer Placeholder 4"/>
          <p:cNvSpPr>
            <a:spLocks noGrp="1"/>
          </p:cNvSpPr>
          <p:nvPr>
            <p:ph type="ftr" sz="quarter" idx="11"/>
          </p:nvPr>
        </p:nvSpPr>
        <p:spPr>
          <a:xfrm>
            <a:off x="1033600" y="5867400"/>
            <a:ext cx="6772000" cy="349885"/>
          </a:xfrm>
        </p:spPr>
        <p:txBody>
          <a:bodyPr/>
          <a:lstStyle/>
          <a:p>
            <a:r>
              <a:rPr lang="en-US" sz="1600" dirty="0"/>
              <a:t>http://www.real-english.com/reo/14/unit14.html</a:t>
            </a:r>
          </a:p>
        </p:txBody>
      </p:sp>
      <p:sp>
        <p:nvSpPr>
          <p:cNvPr id="6" name="Slide Number Placeholder 5"/>
          <p:cNvSpPr>
            <a:spLocks noGrp="1"/>
          </p:cNvSpPr>
          <p:nvPr>
            <p:ph type="sldNum" sz="quarter" idx="12"/>
          </p:nvPr>
        </p:nvSpPr>
        <p:spPr/>
        <p:txBody>
          <a:bodyPr/>
          <a:lstStyle/>
          <a:p>
            <a:fld id="{8B37D5FE-740C-46F5-801A-FA5477D9711F}" type="slidenum">
              <a:rPr lang="en-US" smtClean="0"/>
              <a:pPr/>
              <a:t>8</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547938"/>
            <a:ext cx="5334000" cy="278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1054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are the </a:t>
            </a:r>
            <a:r>
              <a:rPr lang="en-GB" dirty="0" smtClean="0"/>
              <a:t>Lithuanians </a:t>
            </a:r>
            <a:r>
              <a:rPr lang="en-GB" dirty="0"/>
              <a:t>like?</a:t>
            </a:r>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10"/>
          </p:nvPr>
        </p:nvSpPr>
        <p:spPr/>
        <p:txBody>
          <a:bodyPr/>
          <a:lstStyle/>
          <a:p>
            <a:r>
              <a:rPr lang="en-US" dirty="0" smtClean="0"/>
              <a:t>19 September, 2011</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9</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0" y="2362200"/>
            <a:ext cx="62865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574301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367</TotalTime>
  <Words>709</Words>
  <Application>Microsoft Office PowerPoint</Application>
  <PresentationFormat>On-screen Show (4:3)</PresentationFormat>
  <Paragraphs>152</Paragraphs>
  <Slides>35</Slides>
  <Notes>1</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Austin</vt:lpstr>
      <vt:lpstr>Crossing barriers</vt:lpstr>
      <vt:lpstr>Objective</vt:lpstr>
      <vt:lpstr> Do you think people have more in common or more differences?</vt:lpstr>
      <vt:lpstr>Express your opinion  </vt:lpstr>
      <vt:lpstr>what are the French like?</vt:lpstr>
      <vt:lpstr>What are the Americans like?</vt:lpstr>
      <vt:lpstr>What are the Italians like?</vt:lpstr>
      <vt:lpstr>What are the British like?</vt:lpstr>
      <vt:lpstr>What are the Lithuanians like?</vt:lpstr>
      <vt:lpstr>PowerPoint Presentation</vt:lpstr>
      <vt:lpstr>Objective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Chimamanda Adichie:  The danger of a single story</vt:lpstr>
      <vt:lpstr>PowerPoint Presentation</vt:lpstr>
      <vt:lpstr>PowerPoint Presentation</vt:lpstr>
      <vt:lpstr>feedback</vt:lpstr>
      <vt:lpstr>PowerPoint Presentation</vt:lpstr>
      <vt:lpstr>PowerPoint Presentation</vt:lpstr>
      <vt:lpstr>PowerPoint Presentation</vt:lpstr>
      <vt:lpstr>PowerPoint Presentation</vt:lpstr>
      <vt:lpstr>IMAGINE</vt:lpstr>
      <vt:lpstr>PowerPoint Presentation</vt:lpstr>
      <vt:lpstr>Define the Purpose</vt:lpstr>
      <vt:lpstr>What type of feedback?</vt:lpstr>
      <vt:lpstr>Tools to Support Feedback</vt:lpstr>
      <vt:lpstr>Video</vt:lpstr>
      <vt:lpstr>Lesson Study Group</vt:lpstr>
      <vt:lpstr>PowerPoint Presentation</vt:lpstr>
    </vt:vector>
  </TitlesOfParts>
  <Company>Douglas ESd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Lesson Feedback</dc:title>
  <dc:creator>asantos</dc:creator>
  <cp:lastModifiedBy>Laima</cp:lastModifiedBy>
  <cp:revision>14</cp:revision>
  <cp:lastPrinted>2010-09-30T18:11:59Z</cp:lastPrinted>
  <dcterms:created xsi:type="dcterms:W3CDTF">2010-09-30T16:10:48Z</dcterms:created>
  <dcterms:modified xsi:type="dcterms:W3CDTF">2011-09-20T18:45:33Z</dcterms:modified>
</cp:coreProperties>
</file>